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75" r:id="rId2"/>
    <p:sldId id="256" r:id="rId3"/>
    <p:sldId id="278" r:id="rId4"/>
    <p:sldId id="324" r:id="rId5"/>
    <p:sldId id="298" r:id="rId6"/>
    <p:sldId id="299" r:id="rId7"/>
    <p:sldId id="300" r:id="rId8"/>
    <p:sldId id="345" r:id="rId9"/>
    <p:sldId id="301" r:id="rId10"/>
    <p:sldId id="302" r:id="rId11"/>
    <p:sldId id="304" r:id="rId12"/>
    <p:sldId id="344" r:id="rId13"/>
    <p:sldId id="325" r:id="rId14"/>
    <p:sldId id="306" r:id="rId15"/>
    <p:sldId id="329" r:id="rId16"/>
    <p:sldId id="336" r:id="rId17"/>
    <p:sldId id="335" r:id="rId18"/>
    <p:sldId id="338" r:id="rId19"/>
    <p:sldId id="339" r:id="rId20"/>
    <p:sldId id="340" r:id="rId21"/>
    <p:sldId id="341" r:id="rId22"/>
    <p:sldId id="342" r:id="rId23"/>
    <p:sldId id="343" r:id="rId24"/>
    <p:sldId id="307" r:id="rId25"/>
    <p:sldId id="308" r:id="rId26"/>
    <p:sldId id="309" r:id="rId27"/>
    <p:sldId id="310" r:id="rId28"/>
    <p:sldId id="311" r:id="rId29"/>
    <p:sldId id="312" r:id="rId30"/>
    <p:sldId id="314" r:id="rId31"/>
    <p:sldId id="316" r:id="rId32"/>
    <p:sldId id="319" r:id="rId33"/>
    <p:sldId id="320" r:id="rId34"/>
    <p:sldId id="321" r:id="rId35"/>
    <p:sldId id="323" r:id="rId36"/>
    <p:sldId id="27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260" autoAdjust="0"/>
    <p:restoredTop sz="90801" autoAdjust="0"/>
  </p:normalViewPr>
  <p:slideViewPr>
    <p:cSldViewPr snapToGrid="0">
      <p:cViewPr varScale="1">
        <p:scale>
          <a:sx n="61" d="100"/>
          <a:sy n="61" d="100"/>
        </p:scale>
        <p:origin x="36" y="120"/>
      </p:cViewPr>
      <p:guideLst/>
    </p:cSldViewPr>
  </p:slideViewPr>
  <p:outlineViewPr>
    <p:cViewPr>
      <p:scale>
        <a:sx n="33" d="100"/>
        <a:sy n="33" d="100"/>
      </p:scale>
      <p:origin x="0" y="-192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8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4363D-55A4-4928-8203-28DBC37BBB66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CE533-B325-4952-B427-771F9AD0D5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11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CE533-B325-4952-B427-771F9AD0D5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75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CE533-B325-4952-B427-771F9AD0D52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2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4B8A981-EA74-4844-851A-F7917571C43D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224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EBEC-6D68-4AB7-BCE7-A142DD6EA821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6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4552C-0371-470A-B386-D0A2FB3CC27F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7524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F8CBD-D0A2-48D2-894E-86EC46A99F20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0867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61BA0-4940-4635-8C51-F216B67B2DB7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128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5C9E-7928-46AD-81BE-8849F8057A18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47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834F0-85B9-4D88-BECD-24F43C29B8C3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4652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92180-D0FE-4110-BF18-405F76E9F343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2715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E17D5-37A3-4D8F-808B-3D74206960C5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894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FDA9D-7FB6-4AA9-944F-6FD8C5457912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78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CB47C-F0D8-4EF8-BA5B-BD08846CAAD9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301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9D66-2DFB-4A63-BC0F-F17C161D689E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31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BB3AB-E3BA-4AE3-8120-26059631F7A8}" type="datetime1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07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89496-624F-49B0-9106-566E31DA7B05}" type="datetime1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441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2F949-84E2-4F90-BB8B-37551375520E}" type="datetime1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36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3AAA6-1836-49C8-B349-7679D83519FA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2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3CE30C-BE95-4FA3-9D7A-B7E86312CE3D}" type="datetime1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F1BB3A-A39C-4823-BD69-D69F6F8A0BF6}" type="datetime1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48DB85-4C83-4895-BBAE-A92957A24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5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14.jpe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18.jp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media" Target="../media/media12.wma"/><Relationship Id="rId7" Type="http://schemas.openxmlformats.org/officeDocument/2006/relationships/image" Target="../media/image19.jp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m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10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10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5" Type="http://schemas.openxmlformats.org/officeDocument/2006/relationships/image" Target="../media/image10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10.png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10.png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10.pn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5" Type="http://schemas.openxmlformats.org/officeDocument/2006/relationships/image" Target="../media/image10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wma"/><Relationship Id="rId1" Type="http://schemas.microsoft.com/office/2007/relationships/media" Target="../media/media27.wma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wma"/><Relationship Id="rId1" Type="http://schemas.microsoft.com/office/2007/relationships/media" Target="../media/media29.wma"/><Relationship Id="rId5" Type="http://schemas.openxmlformats.org/officeDocument/2006/relationships/image" Target="../media/image10.png"/><Relationship Id="rId4" Type="http://schemas.openxmlformats.org/officeDocument/2006/relationships/image" Target="../media/image3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16" y="1546418"/>
            <a:ext cx="7506268" cy="38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0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3571170" y="666680"/>
            <a:ext cx="7992888" cy="28623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C00000"/>
                </a:solidFill>
                <a:ea typeface="Calibri" pitchFamily="34" charset="0"/>
              </a:rPr>
              <a:t>تخمین خونریزی پس از زایمان</a:t>
            </a:r>
            <a:endParaRPr lang="en-US" sz="2000" b="1" dirty="0">
              <a:solidFill>
                <a:srgbClr val="C00000"/>
              </a:solidFill>
              <a:ea typeface="Calibri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تخمین چشمی حجم خونریزی ممکن است 30 تا 50 درصد کمتر از مقدار واقعی باشد. </a:t>
            </a:r>
            <a:endParaRPr lang="en-US" sz="2000" b="1" dirty="0">
              <a:solidFill>
                <a:prstClr val="black"/>
              </a:solidFill>
              <a:ea typeface="Calibri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ولی بهترین روش برای تخمین حجم تقریبی است</a:t>
            </a:r>
            <a:r>
              <a:rPr lang="en-US" sz="2000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.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a-IR" sz="2000" dirty="0">
              <a:solidFill>
                <a:prstClr val="black"/>
              </a:solidFill>
              <a:latin typeface="Arial" pitchFamily="34" charset="0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وزن کردن پدهای خونی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استفاده از شان مدرج</a:t>
            </a:r>
            <a:endParaRPr lang="fa-IR" sz="20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CAD5-250C-4D4E-9C10-55B8E15EE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2405" y="4028203"/>
            <a:ext cx="609600" cy="609600"/>
          </a:xfrm>
          <a:prstGeom prst="rect">
            <a:avLst/>
          </a:prstGeom>
        </p:spPr>
      </p:pic>
      <p:pic>
        <p:nvPicPr>
          <p:cNvPr id="6" name="Picture 2" descr="G:\Workshops\PPH WSh\Visual-estimation-of-obstetric-blood-lo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31" y="2097841"/>
            <a:ext cx="5534078" cy="4150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4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G:\Workshops\PPH WSh\شان مدر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1282" y="704669"/>
            <a:ext cx="7019108" cy="526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895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ریسک فاکتور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2000" b="1" dirty="0" smtClean="0"/>
              <a:t>Stage 2</a:t>
            </a:r>
            <a:r>
              <a:rPr lang="fa-IR" sz="2000" b="1" dirty="0" smtClean="0"/>
              <a:t> طولانی</a:t>
            </a:r>
          </a:p>
          <a:p>
            <a:pPr algn="r" rtl="1"/>
            <a:r>
              <a:rPr lang="fa-IR" sz="2000" b="1" dirty="0" smtClean="0"/>
              <a:t>سابقه خونریزی پس از زایمان قبلی</a:t>
            </a:r>
          </a:p>
          <a:p>
            <a:pPr algn="r" rtl="1"/>
            <a:r>
              <a:rPr lang="fa-IR" sz="2000" b="1" dirty="0" smtClean="0"/>
              <a:t>حاملگی چندقلویی</a:t>
            </a:r>
          </a:p>
          <a:p>
            <a:pPr algn="r" rtl="1"/>
            <a:r>
              <a:rPr lang="fa-IR" sz="2000" b="1" dirty="0" smtClean="0"/>
              <a:t>ماکروزومی جنین</a:t>
            </a:r>
          </a:p>
          <a:p>
            <a:pPr algn="r" rtl="1"/>
            <a:r>
              <a:rPr lang="fa-IR" sz="2000" b="1" dirty="0" smtClean="0"/>
              <a:t>اپی زیاتومی</a:t>
            </a:r>
          </a:p>
          <a:p>
            <a:pPr algn="r" rtl="1"/>
            <a:r>
              <a:rPr lang="fa-IR" sz="2000" b="1" dirty="0" smtClean="0"/>
              <a:t>گاهی بدون علت : پیشگیری 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12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6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اداره مرحله سوم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000" b="1" dirty="0" smtClean="0"/>
              <a:t>اداره فعال مرحله سوم زایمان </a:t>
            </a:r>
            <a:r>
              <a:rPr lang="en-US" sz="2000" b="1" dirty="0" smtClean="0"/>
              <a:t>AMTSL</a:t>
            </a:r>
            <a:endParaRPr lang="fa-IR" sz="2000" b="1" dirty="0" smtClean="0"/>
          </a:p>
          <a:p>
            <a:pPr algn="r" rtl="1"/>
            <a:r>
              <a:rPr lang="fa-IR" sz="2000" b="1" dirty="0" smtClean="0"/>
              <a:t>رویکرد انتظاری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13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1373" y="1454667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514420"/>
            <a:ext cx="4301545" cy="322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76" y="3471770"/>
            <a:ext cx="1428207" cy="226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3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5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212214" y="893622"/>
            <a:ext cx="7200800" cy="49552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C00000"/>
                </a:solidFill>
                <a:ea typeface="Calibri" pitchFamily="34" charset="0"/>
              </a:rPr>
              <a:t>اتیولوژی </a:t>
            </a:r>
            <a:r>
              <a:rPr lang="en-US" sz="2800" b="1" dirty="0">
                <a:solidFill>
                  <a:srgbClr val="C00000"/>
                </a:solidFill>
                <a:ea typeface="Calibri" pitchFamily="34" charset="0"/>
              </a:rPr>
              <a:t>PPH</a:t>
            </a:r>
            <a:endParaRPr lang="fa-IR" sz="2800" b="1" dirty="0">
              <a:solidFill>
                <a:srgbClr val="C00000"/>
              </a:solidFill>
              <a:ea typeface="Calibri" pitchFamily="34" charset="0"/>
            </a:endParaRPr>
          </a:p>
          <a:p>
            <a:pPr marL="457200" indent="-457200" algn="ct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sz="2400" b="1" dirty="0">
              <a:solidFill>
                <a:srgbClr val="C00000"/>
              </a:solidFill>
              <a:latin typeface="Arial" pitchFamily="34" charset="0"/>
            </a:endParaRPr>
          </a:p>
          <a:p>
            <a:pPr marL="342900" indent="-342900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</a:rPr>
              <a:t> ): Tone</a:t>
            </a:r>
            <a:r>
              <a:rPr lang="fa-IR" sz="2400" b="1" dirty="0">
                <a:solidFill>
                  <a:prstClr val="black"/>
                </a:solidFill>
                <a:cs typeface="Times New Roman"/>
              </a:rPr>
              <a:t>آتونی علت 80% خونریزی های زودرس پس از زایمان)</a:t>
            </a:r>
          </a:p>
          <a:p>
            <a:pPr marL="342900" indent="-342900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cs typeface="Times New Roman"/>
              </a:rPr>
              <a:t> </a:t>
            </a:r>
            <a:r>
              <a:rPr lang="en-US" sz="2400" b="1" dirty="0">
                <a:solidFill>
                  <a:prstClr val="black"/>
                </a:solidFill>
                <a:ea typeface="Calibri" pitchFamily="34" charset="0"/>
              </a:rPr>
              <a:t>Trauma</a:t>
            </a:r>
            <a:endParaRPr lang="en-US" sz="2400" b="1" dirty="0">
              <a:solidFill>
                <a:prstClr val="black"/>
              </a:solidFill>
            </a:endParaRPr>
          </a:p>
          <a:p>
            <a:pPr marL="342900" indent="-342900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ea typeface="Calibri" pitchFamily="34" charset="0"/>
              </a:rPr>
              <a:t>Tissue</a:t>
            </a:r>
          </a:p>
          <a:p>
            <a:pPr marL="342900" indent="-342900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ea typeface="Calibri" pitchFamily="34" charset="0"/>
              </a:rPr>
              <a:t>Thrombin</a:t>
            </a:r>
            <a:r>
              <a:rPr lang="en-US" sz="2400" b="1" dirty="0">
                <a:solidFill>
                  <a:prstClr val="black"/>
                </a:solidFill>
              </a:rPr>
              <a:t> </a:t>
            </a:r>
          </a:p>
          <a:p>
            <a:pPr marL="342900" indent="-342900"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0431" y="893622"/>
            <a:ext cx="827076" cy="827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098" y="2897499"/>
            <a:ext cx="3917572" cy="260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1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730185"/>
            <a:ext cx="9601196" cy="1303867"/>
          </a:xfrm>
        </p:spPr>
        <p:txBody>
          <a:bodyPr/>
          <a:lstStyle/>
          <a:p>
            <a:r>
              <a:rPr lang="en-US" dirty="0" smtClean="0"/>
              <a:t>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 rtl="1"/>
            <a:r>
              <a:rPr lang="fa-IR" sz="2000" b="1" dirty="0" smtClean="0"/>
              <a:t>1- آتونی: ناتوانی رحم در منقبض شدن   </a:t>
            </a:r>
          </a:p>
          <a:p>
            <a:pPr algn="just" rtl="1"/>
            <a:r>
              <a:rPr lang="fa-IR" sz="2000" b="1" dirty="0" smtClean="0"/>
              <a:t>        علامت: رحم شل</a:t>
            </a:r>
            <a:endParaRPr lang="en-US" sz="2000" b="1" dirty="0" smtClean="0"/>
          </a:p>
          <a:p>
            <a:pPr lvl="1" algn="just" rtl="1"/>
            <a:r>
              <a:rPr lang="fa-IR" b="1" dirty="0" smtClean="0"/>
              <a:t>میومتر رحم (عضله صاف) : در طی لیبر      بعد از زایمان</a:t>
            </a:r>
          </a:p>
          <a:p>
            <a:pPr lvl="1" algn="just" rtl="1"/>
            <a:endParaRPr lang="fa-IR" b="1" dirty="0"/>
          </a:p>
          <a:p>
            <a:pPr lvl="1" algn="r" rtl="1"/>
            <a:r>
              <a:rPr lang="fa-IR" b="1" dirty="0"/>
              <a:t>ریسک فاکتور:</a:t>
            </a:r>
          </a:p>
          <a:p>
            <a:pPr lvl="1" algn="r" rtl="1"/>
            <a:r>
              <a:rPr lang="fa-IR" b="1" dirty="0"/>
              <a:t>درمان:</a:t>
            </a:r>
            <a:endParaRPr lang="en-US" b="1" dirty="0"/>
          </a:p>
          <a:p>
            <a:pPr lvl="1" algn="just" rtl="1"/>
            <a:endParaRPr lang="fa-IR" b="1" dirty="0" smtClean="0"/>
          </a:p>
          <a:p>
            <a:pPr lvl="1" algn="just" rtl="1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15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91219" y="1166218"/>
            <a:ext cx="609600" cy="6096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05" y="3482168"/>
            <a:ext cx="3516868" cy="2766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37" y="1001887"/>
            <a:ext cx="1396752" cy="221884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9" y="4865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6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50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احتباس جفت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000" b="1" dirty="0" smtClean="0"/>
              <a:t>شیوع: 3 درصد </a:t>
            </a:r>
          </a:p>
          <a:p>
            <a:pPr algn="r" rtl="1"/>
            <a:r>
              <a:rPr lang="fa-IR" sz="2000" b="1" dirty="0" smtClean="0"/>
              <a:t>زمان متوسط خروج جفت: 9-8 دقیقه</a:t>
            </a:r>
          </a:p>
          <a:p>
            <a:pPr algn="r" rtl="1"/>
            <a:r>
              <a:rPr lang="fa-IR" sz="2000" b="1" dirty="0" smtClean="0"/>
              <a:t>احتباس جفت: عدم خروج جفت تا 30 دقیقه </a:t>
            </a:r>
          </a:p>
          <a:p>
            <a:pPr algn="r" rtl="1"/>
            <a:r>
              <a:rPr lang="fa-IR" sz="2000" b="1" dirty="0" smtClean="0"/>
              <a:t>زایمان فیزیولوژیک: عدم خروج جفت تا 60 دقیقه 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88" y="2409712"/>
            <a:ext cx="4793824" cy="3435574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1586" y="15689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429" y="888999"/>
            <a:ext cx="9601196" cy="1303867"/>
          </a:xfrm>
        </p:spPr>
        <p:txBody>
          <a:bodyPr/>
          <a:lstStyle/>
          <a:p>
            <a:pPr algn="ctr"/>
            <a:r>
              <a:rPr lang="fa-IR" dirty="0" smtClean="0"/>
              <a:t>عوامل خطر احتباس جفت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r" rtl="1"/>
            <a:r>
              <a:rPr lang="fa-IR" sz="1400" b="1" dirty="0" smtClean="0"/>
              <a:t>مثانه پر</a:t>
            </a:r>
          </a:p>
          <a:p>
            <a:pPr algn="r" rtl="1"/>
            <a:r>
              <a:rPr lang="fa-IR" sz="1400" b="1" dirty="0" smtClean="0"/>
              <a:t>سابقه احتباس جفت در حاملگی های قبلی</a:t>
            </a:r>
          </a:p>
          <a:p>
            <a:pPr algn="r" rtl="1"/>
            <a:r>
              <a:rPr lang="fa-IR" sz="1400" b="1" dirty="0" smtClean="0"/>
              <a:t>سن بالای 35 سال </a:t>
            </a:r>
          </a:p>
          <a:p>
            <a:pPr algn="r" rtl="1"/>
            <a:r>
              <a:rPr lang="fa-IR" sz="1400" b="1" dirty="0" smtClean="0"/>
              <a:t>زایمان پره ترم یا وزن جفت کمتر از 511 گرم </a:t>
            </a:r>
          </a:p>
          <a:p>
            <a:pPr algn="r" rtl="1"/>
            <a:r>
              <a:rPr lang="fa-IR" sz="1400" b="1" dirty="0" smtClean="0"/>
              <a:t> مولتی پاریته </a:t>
            </a:r>
          </a:p>
          <a:p>
            <a:pPr algn="r" rtl="1"/>
            <a:r>
              <a:rPr lang="fa-IR" sz="1400" b="1" dirty="0" smtClean="0"/>
              <a:t>جفت کوچک </a:t>
            </a:r>
          </a:p>
          <a:p>
            <a:pPr algn="r" rtl="1"/>
            <a:r>
              <a:rPr lang="fa-IR" sz="1400" b="1" dirty="0" smtClean="0"/>
              <a:t>سابقه قبلی دستکاری رحم (سزارین، کورتاژ غيرعفونی و عفونی، ساکشن کورتاژ)</a:t>
            </a:r>
          </a:p>
          <a:p>
            <a:pPr algn="r" rtl="1"/>
            <a:r>
              <a:rPr lang="fa-IR" sz="1400" b="1" dirty="0" smtClean="0"/>
              <a:t> جفت سرراهی </a:t>
            </a:r>
          </a:p>
          <a:p>
            <a:pPr algn="r" rtl="1"/>
            <a:r>
              <a:rPr lang="fa-IR" sz="1400" b="1" dirty="0" smtClean="0"/>
              <a:t>ليوميوم </a:t>
            </a:r>
          </a:p>
          <a:p>
            <a:pPr algn="r" rtl="1"/>
            <a:r>
              <a:rPr lang="fa-IR" sz="1400" b="1" dirty="0" smtClean="0"/>
              <a:t>رحم غيرطبيعی (رحم فيبروئيد، دوشاخ و یا سپتوم دار)</a:t>
            </a:r>
          </a:p>
          <a:p>
            <a:pPr algn="r" rtl="1"/>
            <a:r>
              <a:rPr lang="fa-IR" sz="1400" b="1" dirty="0" smtClean="0"/>
              <a:t>چسبندگی غير طبيعی جفت (آکرتا، اینکرتا، پرکره تا</a:t>
            </a:r>
            <a:r>
              <a:rPr lang="fa-IR" sz="1400" b="1" dirty="0"/>
              <a:t>)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90" y="2556932"/>
            <a:ext cx="4370231" cy="3277673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82768" y="1289707"/>
            <a:ext cx="769880" cy="7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7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/>
              <a:t>مانور خروج جفت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275" y="2792627"/>
            <a:ext cx="5005449" cy="276791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18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9758" y="1676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369" y="765924"/>
            <a:ext cx="9601196" cy="1303867"/>
          </a:xfrm>
        </p:spPr>
        <p:txBody>
          <a:bodyPr/>
          <a:lstStyle/>
          <a:p>
            <a:pPr algn="ctr"/>
            <a:r>
              <a:rPr lang="fa-IR" dirty="0" smtClean="0"/>
              <a:t>اقدامات درمانی در احتباس جفت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000" b="1" dirty="0" smtClean="0"/>
              <a:t> تزریق 20 سی سی سالین حاوی 20-10 واحد سنتو به ورید نافی</a:t>
            </a:r>
          </a:p>
          <a:p>
            <a:pPr algn="r" rtl="1"/>
            <a:r>
              <a:rPr lang="fa-IR" sz="2000" b="1" dirty="0" smtClean="0"/>
              <a:t>خارج کردن دستی جفت</a:t>
            </a:r>
            <a:endParaRPr lang="en-US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3531214"/>
            <a:ext cx="4186882" cy="234465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19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8953" y="1491480"/>
            <a:ext cx="609600" cy="8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69" y="724089"/>
            <a:ext cx="9144000" cy="2387600"/>
          </a:xfrm>
        </p:spPr>
        <p:txBody>
          <a:bodyPr/>
          <a:lstStyle/>
          <a:p>
            <a:r>
              <a:rPr lang="fa-IR" dirty="0" smtClean="0"/>
              <a:t>خونریزی پس از زایمان</a:t>
            </a:r>
            <a:r>
              <a:rPr lang="fa-IR" dirty="0"/>
              <a:t/>
            </a:r>
            <a:br>
              <a:rPr lang="fa-IR" dirty="0"/>
            </a:br>
            <a:r>
              <a:rPr lang="fa-IR" sz="2000" dirty="0" smtClean="0"/>
              <a:t>گردآورنده: سیده سوما ذکریایی</a:t>
            </a:r>
            <a:br>
              <a:rPr lang="fa-IR" sz="2000" dirty="0" smtClean="0"/>
            </a:br>
            <a:r>
              <a:rPr lang="fa-IR" sz="2000" dirty="0" smtClean="0"/>
              <a:t>هیئت علمی دانشگاه علوم پزشکی کردستان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95" y="3111689"/>
            <a:ext cx="4073748" cy="230056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0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066801"/>
            <a:ext cx="9601196" cy="1303867"/>
          </a:xfrm>
        </p:spPr>
        <p:txBody>
          <a:bodyPr/>
          <a:lstStyle/>
          <a:p>
            <a:r>
              <a:rPr lang="fa-IR" dirty="0" smtClean="0"/>
              <a:t>کوراژ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180" y="2591677"/>
            <a:ext cx="5506981" cy="30839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20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5462" y="1413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fa-IR" dirty="0"/>
              <a:t>آسيب دستگاه تناسلی (</a:t>
            </a:r>
            <a:r>
              <a:rPr lang="en-US" dirty="0"/>
              <a:t>Trauma</a:t>
            </a:r>
            <a:r>
              <a:rPr lang="fa-IR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fa-IR" b="1" dirty="0" smtClean="0"/>
              <a:t>پارگی سرویکس، واژن، پرینه، رحم</a:t>
            </a:r>
            <a:r>
              <a:rPr lang="en-US" b="1" dirty="0" smtClean="0"/>
              <a:t>    </a:t>
            </a:r>
            <a:r>
              <a:rPr lang="fa-IR" b="1" dirty="0" smtClean="0"/>
              <a:t>              نشانه: خون تازه اما رحم جمع و کنتراکته</a:t>
            </a:r>
          </a:p>
          <a:p>
            <a:pPr algn="r" rtl="1"/>
            <a:r>
              <a:rPr lang="fa-IR" b="1" dirty="0" smtClean="0"/>
              <a:t>در زایمان تسریع شده شایع است.</a:t>
            </a:r>
            <a:endParaRPr lang="en-US" b="1" dirty="0" smtClean="0"/>
          </a:p>
          <a:p>
            <a:pPr algn="r" rtl="1"/>
            <a:r>
              <a:rPr lang="fa-IR" b="1" dirty="0" smtClean="0"/>
              <a:t>انواع: انسزیون سزارین- ناشی از خروج جنین از کانال زایمان، زایمان ابزاری، اپی زیاتومی </a:t>
            </a:r>
          </a:p>
          <a:p>
            <a:pPr algn="r" rtl="1"/>
            <a:r>
              <a:rPr lang="fa-IR" b="1" dirty="0" smtClean="0"/>
              <a:t>پارگی پرینه به 4 دسته:</a:t>
            </a:r>
          </a:p>
          <a:p>
            <a:pPr lvl="1" algn="r" rtl="1"/>
            <a:r>
              <a:rPr lang="fa-IR" b="1" dirty="0" smtClean="0"/>
              <a:t>1: پوست + فاشیا + مخاط واژن</a:t>
            </a:r>
          </a:p>
          <a:p>
            <a:pPr lvl="1" algn="r" rtl="1"/>
            <a:r>
              <a:rPr lang="fa-IR" b="1" dirty="0" smtClean="0"/>
              <a:t>2: پوست </a:t>
            </a:r>
            <a:r>
              <a:rPr lang="fa-IR" b="1" dirty="0"/>
              <a:t>+ فاشیا + مخاط </a:t>
            </a:r>
            <a:r>
              <a:rPr lang="fa-IR" b="1" dirty="0" smtClean="0"/>
              <a:t>واژن + عضله</a:t>
            </a:r>
          </a:p>
          <a:p>
            <a:pPr lvl="1" algn="r" rtl="1"/>
            <a:r>
              <a:rPr lang="fa-IR" b="1" dirty="0" smtClean="0"/>
              <a:t>3: </a:t>
            </a:r>
            <a:r>
              <a:rPr lang="fa-IR" b="1" dirty="0"/>
              <a:t>پوست + فاشیا + مخاط واژن + </a:t>
            </a:r>
            <a:r>
              <a:rPr lang="fa-IR" b="1" dirty="0" smtClean="0"/>
              <a:t>عضله + اسفنگتر آنال</a:t>
            </a:r>
          </a:p>
          <a:p>
            <a:pPr lvl="1" algn="r" rtl="1"/>
            <a:r>
              <a:rPr lang="fa-IR" b="1" dirty="0" smtClean="0"/>
              <a:t>4: </a:t>
            </a:r>
            <a:r>
              <a:rPr lang="fa-IR" b="1" dirty="0"/>
              <a:t>پوست + فاشیا + مخاط واژن + عضله + اسفنگتر </a:t>
            </a:r>
            <a:r>
              <a:rPr lang="fa-IR" b="1" dirty="0" smtClean="0"/>
              <a:t>آنال + مخاط رکتوم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73" y="3838674"/>
            <a:ext cx="3074290" cy="230812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4018" y="1306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2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7385" y="930616"/>
            <a:ext cx="9601196" cy="1303867"/>
          </a:xfrm>
        </p:spPr>
        <p:txBody>
          <a:bodyPr>
            <a:normAutofit/>
          </a:bodyPr>
          <a:lstStyle/>
          <a:p>
            <a:pPr algn="ctr" rtl="1"/>
            <a:r>
              <a:rPr lang="fa-IR" sz="2800" dirty="0" smtClean="0"/>
              <a:t>آسيب دستگاه تناسلی </a:t>
            </a:r>
            <a:br>
              <a:rPr lang="fa-IR" sz="2800" dirty="0" smtClean="0"/>
            </a:br>
            <a:r>
              <a:rPr lang="fa-IR" sz="2800" dirty="0" smtClean="0"/>
              <a:t>وارونگی رحم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52" y="750312"/>
            <a:ext cx="4752304" cy="4894458"/>
          </a:xfr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8383" y="31975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8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اختلالات انعقادی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2000" b="1" dirty="0" smtClean="0"/>
              <a:t>ITP</a:t>
            </a:r>
          </a:p>
          <a:p>
            <a:pPr algn="r" rtl="1"/>
            <a:r>
              <a:rPr lang="en-US" sz="2000" b="1" dirty="0" smtClean="0"/>
              <a:t>TTP</a:t>
            </a:r>
          </a:p>
          <a:p>
            <a:pPr algn="r" rtl="1"/>
            <a:r>
              <a:rPr lang="fa-IR" sz="2000" b="1" dirty="0" smtClean="0"/>
              <a:t>ژنتیکی: فون ویلبراند</a:t>
            </a:r>
          </a:p>
          <a:p>
            <a:pPr algn="r" rtl="1"/>
            <a:r>
              <a:rPr lang="fa-IR" sz="2000" b="1" dirty="0" smtClean="0"/>
              <a:t>هموفیلی</a:t>
            </a:r>
          </a:p>
          <a:p>
            <a:pPr algn="r" rtl="1"/>
            <a:r>
              <a:rPr lang="fa-IR" sz="2000" b="1" dirty="0" smtClean="0"/>
              <a:t>مصرف داروهای ضدانعقاد</a:t>
            </a:r>
          </a:p>
          <a:p>
            <a:pPr algn="r" rtl="1"/>
            <a:r>
              <a:rPr lang="fa-IR" sz="2000" b="1" dirty="0" smtClean="0"/>
              <a:t>بارداری: اکلامپسی، دکولمان</a:t>
            </a:r>
          </a:p>
          <a:p>
            <a:pPr algn="r" rtl="1"/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23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34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231812" y="722610"/>
            <a:ext cx="7200800" cy="538609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ea typeface="Calibri" pitchFamily="34" charset="0"/>
              </a:rPr>
              <a:t>اداره خونریزی پس از زایمان 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a-IR" sz="2400" b="1" dirty="0"/>
              <a:t>کنترل خونریزی پس از زایمان با انجام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/>
              <a:t>مداخلات دارویی شامل استفاده از یوتروتونیک ها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/>
              <a:t>مداخلات مکانیکی شامل اقدامات محافظه کارانه از قبیل ماساژ رحمی و فشار بر روی رحم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/>
              <a:t>مداخلات جراحی: در صورت عدم کنترل خونریزی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en-US" sz="2400" b="1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8632" y="18247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026" name="Picture 2" descr="C:\Users\ROONAK\Desktop\Image (23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541339"/>
            <a:ext cx="8568953" cy="57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65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98364" y="729777"/>
            <a:ext cx="8064896" cy="532453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همزمان با شروع درمان دارویی اقدامات زیر باید انجام شود: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درخواست کمک (تعریف و اعلام کد اورژانس مامایی در هر بیمارستان ضروری است.)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قرار دادن مادر در وضعیت خوابیده و گرم نگه داشتن او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بررسی علت خونریزی </a:t>
            </a:r>
            <a:endParaRPr lang="en-US" sz="2000" b="1" dirty="0">
              <a:solidFill>
                <a:prstClr val="black"/>
              </a:solidFill>
              <a:ea typeface="Calibri" pitchFamily="34" charset="0"/>
            </a:endParaRP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گرفتن دو رگ با آنژیوکت های شماره 16-14 چون همزمان با تزریق خون، تزریق کریستالوئید با اکسی توسین ادامه خواهد یافت</a:t>
            </a:r>
            <a:r>
              <a:rPr lang="en-US" sz="2000" b="1" dirty="0">
                <a:solidFill>
                  <a:prstClr val="black"/>
                </a:solidFill>
                <a:ea typeface="Calibri" pitchFamily="34" charset="0"/>
              </a:rPr>
              <a:t>.</a:t>
            </a:r>
            <a:endParaRPr lang="fa-IR" sz="2000" b="1" dirty="0">
              <a:solidFill>
                <a:prstClr val="black"/>
              </a:solidFill>
              <a:ea typeface="Calibri" pitchFamily="34" charset="0"/>
            </a:endParaRP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گذاشتن کاتتر فولی برای کنترل برون ده ادراری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 تهیه 20 سی سی  خون جهت آزمایشات لازم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2400" b="1" dirty="0">
              <a:solidFill>
                <a:prstClr val="black"/>
              </a:solidFill>
              <a:ea typeface="Calibri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4606" y="9643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89914" y="476673"/>
            <a:ext cx="7632848" cy="5816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black"/>
                </a:solidFill>
                <a:ea typeface="Calibri" pitchFamily="34" charset="0"/>
              </a:rPr>
              <a:t>آزمایشات لازم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prstClr val="black"/>
                </a:solidFill>
                <a:ea typeface="Calibri" pitchFamily="34" charset="0"/>
              </a:rPr>
              <a:t>CBC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تعیین گروه خون و ارهاش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رزرو 4 واحد خون کراس مچ شده </a:t>
            </a:r>
            <a:r>
              <a:rPr lang="fa-IR" b="1" dirty="0">
                <a:solidFill>
                  <a:prstClr val="black"/>
                </a:solidFill>
                <a:ea typeface="Calibri" pitchFamily="34" charset="0"/>
              </a:rPr>
              <a:t>(نمونه خونی که برای کراس مچ استفاده می شود باید کمتر از 7 روز عمر داشته باشد)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تعیین وضعیت انعقادی (فیبرینوژن، </a:t>
            </a:r>
            <a:r>
              <a:rPr lang="en-US" sz="2400" b="1" dirty="0">
                <a:solidFill>
                  <a:prstClr val="black"/>
                </a:solidFill>
                <a:ea typeface="Calibri" pitchFamily="34" charset="0"/>
              </a:rPr>
              <a:t>PT, PTT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) </a:t>
            </a:r>
            <a:r>
              <a:rPr lang="fa-IR" b="1" dirty="0">
                <a:solidFill>
                  <a:prstClr val="black"/>
                </a:solidFill>
                <a:ea typeface="Calibri" pitchFamily="34" charset="0"/>
              </a:rPr>
              <a:t>،( فیبرینوژن زودتر از سایر فاکتورها افت می کند).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میزان طبیعی فیبرینوژن  650-350 </a:t>
            </a:r>
            <a:r>
              <a:rPr lang="en-US" sz="2400" b="1" dirty="0">
                <a:solidFill>
                  <a:prstClr val="black"/>
                </a:solidFill>
                <a:ea typeface="Calibri" pitchFamily="34" charset="0"/>
              </a:rPr>
              <a:t>mg/dl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است </a:t>
            </a:r>
            <a:r>
              <a:rPr lang="fa-IR" b="1" dirty="0">
                <a:solidFill>
                  <a:prstClr val="black"/>
                </a:solidFill>
                <a:ea typeface="Calibri" pitchFamily="34" charset="0"/>
              </a:rPr>
              <a:t>( در خونریزی شدید به کمتر از 200 می رسد که نیاز به تزریق خون یا فرآورده های خونی دارد).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تست های کلیوی و کبدی به منظور تعیین حد پایه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endParaRPr lang="fa-IR" sz="2400" b="1" dirty="0">
              <a:solidFill>
                <a:prstClr val="black"/>
              </a:solidFill>
              <a:ea typeface="Calibri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114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83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13615" y="836712"/>
            <a:ext cx="6840760" cy="50475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prstClr val="black"/>
                </a:solidFill>
                <a:ea typeface="Calibri" pitchFamily="34" charset="0"/>
              </a:rPr>
              <a:t>کنترل علائم حیاتی</a:t>
            </a:r>
          </a:p>
          <a:p>
            <a:pPr marL="457200" indent="-4572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prstClr val="black"/>
                </a:solidFill>
                <a:ea typeface="Calibri" pitchFamily="34" charset="0"/>
              </a:rPr>
              <a:t>درجه حرارت هر 15 دقیقه یکبار</a:t>
            </a:r>
          </a:p>
          <a:p>
            <a:pPr marL="457200" indent="-4572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prstClr val="black"/>
                </a:solidFill>
                <a:ea typeface="Calibri" pitchFamily="34" charset="0"/>
              </a:rPr>
              <a:t> کنترل نبض (با استفاده از پالس اکسی متری) </a:t>
            </a:r>
          </a:p>
          <a:p>
            <a:pPr marL="457200" indent="-4572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prstClr val="black"/>
                </a:solidFill>
                <a:ea typeface="Calibri" pitchFamily="34" charset="0"/>
              </a:rPr>
              <a:t>فشارخون و تنفس هر 15 دقیقه </a:t>
            </a:r>
          </a:p>
          <a:p>
            <a:pPr marL="457200" indent="-4572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800" b="1" dirty="0">
                <a:solidFill>
                  <a:prstClr val="black"/>
                </a:solidFill>
                <a:ea typeface="Calibri" pitchFamily="34" charset="0"/>
              </a:rPr>
              <a:t>برای خونریزی شدید و مهلک مانیتورینگ مداوم</a:t>
            </a:r>
          </a:p>
          <a:p>
            <a:pPr marL="457200" indent="-4572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a-IR" sz="2800" b="1" dirty="0">
              <a:solidFill>
                <a:prstClr val="black"/>
              </a:solidFill>
              <a:ea typeface="Calibri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399" y="13742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51584" y="842106"/>
            <a:ext cx="7272808" cy="452431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دادن اکسیژن با ماسک 15-10 لیتر در دقیقه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دادن مایعات کریستالوئیدی مانند رینگر و نرمال سالین حداکثر 3/5 لیتر تا زمان دریافت خون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ماساژ دو دستی رحم و فشار روی آئورت شکمی همزمان با اقدامات فوق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endParaRPr lang="fa-IR" sz="2400" b="1" dirty="0">
              <a:solidFill>
                <a:prstClr val="black"/>
              </a:solidFill>
              <a:ea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89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فهرست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 smtClean="0"/>
              <a:t>تعریف</a:t>
            </a:r>
          </a:p>
          <a:p>
            <a:pPr algn="r" rtl="1"/>
            <a:r>
              <a:rPr lang="fa-IR" dirty="0" smtClean="0"/>
              <a:t>شیوع</a:t>
            </a:r>
          </a:p>
          <a:p>
            <a:pPr algn="r" rtl="1"/>
            <a:r>
              <a:rPr lang="fa-IR" dirty="0" smtClean="0"/>
              <a:t>شایع ترین علل</a:t>
            </a:r>
          </a:p>
          <a:p>
            <a:pPr algn="r" rtl="1"/>
            <a:r>
              <a:rPr lang="fa-IR" dirty="0" smtClean="0"/>
              <a:t>داروهای موثر در درمان </a:t>
            </a:r>
            <a:r>
              <a:rPr lang="en-US" dirty="0" smtClean="0"/>
              <a:t>PPH</a:t>
            </a:r>
            <a:endParaRPr lang="fa-IR" dirty="0" smtClean="0"/>
          </a:p>
          <a:p>
            <a:pPr algn="r" rtl="1"/>
            <a:r>
              <a:rPr lang="fa-IR" dirty="0" smtClean="0"/>
              <a:t>سایر درمان ها بر اساس علت</a:t>
            </a:r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98" y="2556932"/>
            <a:ext cx="4174901" cy="347908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8948" y="14181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7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3512" y="188640"/>
            <a:ext cx="864096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000" b="1" dirty="0">
                <a:solidFill>
                  <a:srgbClr val="FF0000"/>
                </a:solidFill>
                <a:ea typeface="Calibri" pitchFamily="34" charset="0"/>
              </a:rPr>
              <a:t>کمپرس شریان شکمی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در قسمت بالای ناف و کمی به سمت چپ با مشت بسته مستقیما بر روی آئورت شکمی فشار آورید.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نبض در آئورت شکمی بلافاصله پس از زایمان به راحتی از روی دیواره قدامی شکم قابل لمس است.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برای کنترل کافی بودن فشار با دست دیگر نبض رانی را لمس کنید، احساس نبض در لمس نشانه ناکافی بودن فشار بر روی شریان است. 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نکته: کمپرس شریان شکمی را در مادر لاغر انجام دهید.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55160-C678-47C2-8A2E-DDB0A1235D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C:\Users\Sony\Desktop\nonsurgical-management-of-pph-38-728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3233" y="2967732"/>
            <a:ext cx="6934200" cy="3140968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105" y="1010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7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059008" y="449842"/>
            <a:ext cx="824440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پک کردن رحم</a:t>
            </a:r>
          </a:p>
          <a:p>
            <a:pPr marL="342900" indent="-34290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رحم دچار آتونی و مقاوم به درمان و تمایل به حفظ باروری</a:t>
            </a:r>
          </a:p>
          <a:p>
            <a:pPr marL="342900" indent="-34290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در دسترس نبودن داروها</a:t>
            </a:r>
          </a:p>
          <a:p>
            <a:pPr marL="342900" indent="-342900" algn="r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روش کار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از گاز استریل آغشته به 5000 واحد ترومبین و 5 سی سی نرمال سالین استریل می توان استفاده نمود.</a:t>
            </a:r>
          </a:p>
          <a:p>
            <a:pPr marL="342900" indent="-342900"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از بالون (سوند فولی یا بالون بکری)  هم می توان استفاده کرد.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5586" y="1468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4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3" descr="J:\bakri_ballo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9616" y="692696"/>
            <a:ext cx="6768752" cy="518457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7654" y="13573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19536" y="585712"/>
            <a:ext cx="763284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مداخلات جراحی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اگر خونریزی پس از زایمان به درمان دارویی یا مداخلات مکانیکی جواب ندهد از مداخلات جراحی استفاده می کنند: سوچور فشاری، بستن شریان رحمی، شریان های تخمدانی، ایلیاک داخلی، هیسترکتومی توتال و ساب توتال</a:t>
            </a:r>
          </a:p>
        </p:txBody>
      </p:sp>
      <p:pic>
        <p:nvPicPr>
          <p:cNvPr id="4" name="Picture 4" descr="J:\pph_2a-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6037" y="3269357"/>
            <a:ext cx="2699792" cy="29969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3284985"/>
            <a:ext cx="31099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71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72686" y="764705"/>
            <a:ext cx="824440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ملاحظات پس از کنترل خونریزی</a:t>
            </a:r>
          </a:p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fa-IR" sz="2400" b="1" dirty="0">
              <a:solidFill>
                <a:prstClr val="black"/>
              </a:solidFill>
              <a:ea typeface="Calibri" pitchFamily="34" charset="0"/>
              <a:cs typeface="Arial" pitchFamily="34" charset="0"/>
            </a:endParaRP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پیشگیری از آمبولی : 24 ساعت پس از قطع خونریزی برای پیشگیری از ترومبوز وریدی پروفیلاکسی انجام شود.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fa-IR" sz="2400" b="1" dirty="0">
              <a:solidFill>
                <a:prstClr val="black"/>
              </a:solidFill>
              <a:ea typeface="Calibri" pitchFamily="34" charset="0"/>
              <a:cs typeface="Arial" pitchFamily="34" charset="0"/>
            </a:endParaRP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کنترل عفونت</a:t>
            </a: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endParaRPr lang="fa-IR" sz="2400" b="1" dirty="0">
              <a:solidFill>
                <a:prstClr val="black"/>
              </a:solidFill>
              <a:ea typeface="Calibri" pitchFamily="34" charset="0"/>
              <a:cs typeface="Arial" pitchFamily="34" charset="0"/>
            </a:endParaRPr>
          </a:p>
          <a:p>
            <a:pPr marL="342900" indent="-342900" algn="just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کنترل علائم حیاتی، میزان خونریزی و برون ده ادرای مطابق پروتکل زایمان باید انجام شود.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545" y="11850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4C48-3B86-45D5-B66B-E62D36FD0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2981" y="735741"/>
            <a:ext cx="828092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chemeClr val="tx1"/>
                </a:solidFill>
                <a:ea typeface="Calibri" pitchFamily="34" charset="0"/>
              </a:rPr>
              <a:t>ماماها در پیشگیری و درمان خونریزی حاملگی و زایمان نقش اساسی دارند </a:t>
            </a:r>
            <a:endParaRPr lang="fa-IR" sz="2400" b="1" dirty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026" name="Picture 2" descr="C:\Users\Sony\Desktop\downlo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7057" y="1860228"/>
            <a:ext cx="6912767" cy="42484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1903" y="1913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50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7" y="559558"/>
            <a:ext cx="10959152" cy="568884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8DB85-4C83-4895-BBAE-A92957A248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07568" y="786771"/>
            <a:ext cx="7272808" cy="489364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sz="2400" b="1" dirty="0" smtClean="0">
              <a:solidFill>
                <a:prstClr val="black"/>
              </a:solidFill>
            </a:endParaRPr>
          </a:p>
          <a:p>
            <a:pPr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400" b="1" dirty="0" smtClean="0">
                <a:solidFill>
                  <a:prstClr val="black"/>
                </a:solidFill>
              </a:rPr>
              <a:t>PPH</a:t>
            </a:r>
            <a:r>
              <a:rPr lang="fa-IR" sz="2400" b="1" dirty="0" smtClean="0">
                <a:solidFill>
                  <a:prstClr val="black"/>
                </a:solidFill>
              </a:rPr>
              <a:t> </a:t>
            </a:r>
            <a:r>
              <a:rPr lang="fa-IR" sz="2400" b="1" dirty="0">
                <a:solidFill>
                  <a:prstClr val="black"/>
                </a:solidFill>
              </a:rPr>
              <a:t>مسئول بیش از 50% مرگهای ناشی از خونریزیها است.</a:t>
            </a:r>
            <a:endParaRPr lang="en-US" sz="2400" b="1" dirty="0">
              <a:solidFill>
                <a:prstClr val="black"/>
              </a:solidFill>
            </a:endParaRPr>
          </a:p>
          <a:p>
            <a:pPr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fa-IR" sz="2400" b="1" dirty="0">
                <a:solidFill>
                  <a:prstClr val="black"/>
                </a:solidFill>
              </a:rPr>
              <a:t>73درصد از مرگهای ناشی از </a:t>
            </a:r>
            <a:r>
              <a:rPr lang="en-US" sz="2400" b="1" dirty="0">
                <a:solidFill>
                  <a:prstClr val="black"/>
                </a:solidFill>
              </a:rPr>
              <a:t>PPH</a:t>
            </a:r>
            <a:r>
              <a:rPr lang="fa-IR" sz="2400" b="1" dirty="0">
                <a:solidFill>
                  <a:prstClr val="black"/>
                </a:solidFill>
              </a:rPr>
              <a:t> قابل پیشگیری هستند</a:t>
            </a:r>
            <a:r>
              <a:rPr lang="fa-IR" sz="2400" b="1" dirty="0" smtClean="0">
                <a:solidFill>
                  <a:prstClr val="black"/>
                </a:solidFill>
              </a:rPr>
              <a:t>.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r" rtl="1"/>
            <a:endParaRPr lang="en-US" sz="2400" b="1" dirty="0">
              <a:solidFill>
                <a:prstClr val="black"/>
              </a:solidFill>
            </a:endParaRPr>
          </a:p>
          <a:p>
            <a:pPr algn="r" rtl="1"/>
            <a:r>
              <a:rPr lang="fa-IR" sz="2400" b="1" dirty="0" smtClean="0">
                <a:solidFill>
                  <a:prstClr val="black"/>
                </a:solidFill>
              </a:rPr>
              <a:t>شیوع: زایمان </a:t>
            </a:r>
            <a:r>
              <a:rPr lang="fa-IR" sz="2400" b="1" dirty="0">
                <a:solidFill>
                  <a:prstClr val="black"/>
                </a:solidFill>
              </a:rPr>
              <a:t>طبیعی : 4-2 درصد</a:t>
            </a:r>
          </a:p>
          <a:p>
            <a:pPr algn="r" rtl="1"/>
            <a:r>
              <a:rPr lang="fa-IR" sz="2400" b="1" dirty="0">
                <a:solidFill>
                  <a:prstClr val="black"/>
                </a:solidFill>
              </a:rPr>
              <a:t>سزارین : 6 درصد</a:t>
            </a:r>
          </a:p>
          <a:p>
            <a:pPr algn="just" rtl="1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sz="2400" b="1" dirty="0">
              <a:solidFill>
                <a:prstClr val="black"/>
              </a:solidFill>
            </a:endParaRPr>
          </a:p>
          <a:p>
            <a:pPr algn="just" rtl="1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prstClr val="black"/>
              </a:solidFill>
              <a:ea typeface="Calibri" pitchFamily="34" charset="0"/>
              <a:cs typeface="Arial" pitchFamily="34" charset="0"/>
            </a:endParaRPr>
          </a:p>
          <a:p>
            <a:pPr algn="just" rtl="1" fontAlgn="base">
              <a:spcBef>
                <a:spcPct val="0"/>
              </a:spcBef>
              <a:spcAft>
                <a:spcPct val="0"/>
              </a:spcAft>
            </a:pPr>
            <a:endParaRPr lang="fa-IR" sz="24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949" y="1661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7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ChangeArrowheads="1"/>
          </p:cNvSpPr>
          <p:nvPr/>
        </p:nvSpPr>
        <p:spPr bwMode="auto">
          <a:xfrm>
            <a:off x="2048054" y="890687"/>
            <a:ext cx="7920880" cy="50783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C00000"/>
                </a:solidFill>
                <a:ea typeface="Calibri" pitchFamily="34" charset="0"/>
              </a:rPr>
              <a:t>انواع </a:t>
            </a:r>
            <a:r>
              <a:rPr lang="en-US" sz="2400" b="1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PPH</a:t>
            </a:r>
            <a:r>
              <a:rPr lang="fa-IR" sz="2400" b="1" dirty="0">
                <a:solidFill>
                  <a:srgbClr val="C00000"/>
                </a:solidFill>
                <a:ea typeface="Calibri" pitchFamily="34" charset="0"/>
              </a:rPr>
              <a:t> بر اساس زمان وقوع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Early (Primary)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en-US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Late (Secondary)</a:t>
            </a: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 </a:t>
            </a:r>
            <a:r>
              <a:rPr lang="fa-IR" sz="2400" b="1" dirty="0">
                <a:solidFill>
                  <a:srgbClr val="C00000"/>
                </a:solidFill>
                <a:ea typeface="Calibri" pitchFamily="34" charset="0"/>
              </a:rPr>
              <a:t>انواع </a:t>
            </a:r>
            <a:r>
              <a:rPr lang="en-US" sz="2400" b="1" dirty="0">
                <a:solidFill>
                  <a:srgbClr val="C00000"/>
                </a:solidFill>
                <a:ea typeface="Calibri" pitchFamily="34" charset="0"/>
                <a:cs typeface="Arial" pitchFamily="34" charset="0"/>
              </a:rPr>
              <a:t>PPH</a:t>
            </a:r>
            <a:r>
              <a:rPr lang="fa-IR" sz="2400" b="1" dirty="0">
                <a:solidFill>
                  <a:srgbClr val="C00000"/>
                </a:solidFill>
                <a:ea typeface="Calibri" pitchFamily="34" charset="0"/>
              </a:rPr>
              <a:t>بر اساس میزان خونریزی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خفیف (</a:t>
            </a:r>
            <a:r>
              <a:rPr lang="en-US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Mild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): خونریزی 1000-500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وخیم (</a:t>
            </a:r>
            <a:r>
              <a:rPr lang="en-US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Major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): خونریزی بیش از 1000 سی سی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                 متوسط (</a:t>
            </a:r>
            <a:r>
              <a:rPr lang="en-US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Moderate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) : 2000-1000 سی سی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                 شدید (</a:t>
            </a:r>
            <a:r>
              <a:rPr lang="en-US" sz="2400" b="1" dirty="0">
                <a:solidFill>
                  <a:prstClr val="black"/>
                </a:solidFill>
                <a:ea typeface="Calibri" pitchFamily="34" charset="0"/>
                <a:cs typeface="Arial" pitchFamily="34" charset="0"/>
              </a:rPr>
              <a:t>( Massive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: بیشتر از 2000 سی سی</a:t>
            </a:r>
            <a:endParaRPr lang="fa-IR" sz="24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2868" y="1687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8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5159896" y="370425"/>
            <a:ext cx="522007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معیارهای خونریزی پس از زایمان بر اساس میزان خونریزی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Scant </a:t>
            </a:r>
            <a:r>
              <a:rPr lang="fa-IR" sz="2400" b="1" u="sng" dirty="0">
                <a:solidFill>
                  <a:srgbClr val="FF0000"/>
                </a:solidFill>
                <a:ea typeface="Calibri" pitchFamily="34" charset="0"/>
              </a:rPr>
              <a:t> (کم): 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میزان خون و لوشیا حدود 10 سی سی و یا کمتر از 5 سانتی متر از پد آغشته به خون است.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Light</a:t>
            </a:r>
            <a:r>
              <a:rPr lang="fa-IR" sz="2400" b="1" u="sng" dirty="0">
                <a:solidFill>
                  <a:srgbClr val="FF0000"/>
                </a:solidFill>
                <a:ea typeface="Calibri" pitchFamily="34" charset="0"/>
              </a:rPr>
              <a:t> (خفیف): 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میزان خون و لوشیا از 10 تا 25 سی سی و یا کمتر از 10 سانتی متر از پد آغشته به خون است.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Moderate</a:t>
            </a:r>
            <a:r>
              <a:rPr lang="fa-IR" sz="2400" b="1" u="sng" dirty="0">
                <a:solidFill>
                  <a:srgbClr val="FF0000"/>
                </a:solidFill>
                <a:ea typeface="Calibri" pitchFamily="34" charset="0"/>
              </a:rPr>
              <a:t> (متوسط): 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میزان خون و لوشیا از 25 تا 50 سی سی و یا کمتر از 15 سانتی متر از پد آغشته به خون است.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CAD5-250C-4D4E-9C10-55B8E15EE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5" name="Picture 1" descr="C:\Users\Sony\Desktop\images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7528" y="764704"/>
            <a:ext cx="3168352" cy="4752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5249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1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ECAD5-250C-4D4E-9C10-55B8E15EE3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240016" y="332657"/>
            <a:ext cx="4104456" cy="6335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srgbClr val="FF0000"/>
                </a:solidFill>
                <a:ea typeface="Calibri" pitchFamily="34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Urge/Heavy/ Profuse </a:t>
            </a:r>
            <a:r>
              <a:rPr lang="fa-IR" sz="2400" b="1" u="sng" dirty="0">
                <a:solidFill>
                  <a:srgbClr val="FF0000"/>
                </a:solidFill>
                <a:ea typeface="Calibri" pitchFamily="34" charset="0"/>
              </a:rPr>
              <a:t> (زیاد) 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میزان خون و لوشیا از 50 تا 80 سی سی و یا یک پد در مدت 2 ساعت کاملا به خون آغشته می شود.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>
                <a:solidFill>
                  <a:srgbClr val="FF0000"/>
                </a:solidFill>
                <a:ea typeface="Calibri" pitchFamily="34" charset="0"/>
                <a:cs typeface="Arial" pitchFamily="34" charset="0"/>
              </a:rPr>
              <a:t>Excessive</a:t>
            </a:r>
            <a:r>
              <a:rPr lang="fa-IR" sz="2400" b="1" u="sng" dirty="0">
                <a:solidFill>
                  <a:srgbClr val="FF0000"/>
                </a:solidFill>
                <a:ea typeface="Calibri" pitchFamily="34" charset="0"/>
              </a:rPr>
              <a:t>(بیش از حد):</a:t>
            </a: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یک پد در مدت 15 دقیقه کاملا به خون آغشته می شود و یا خون در زیر باسن مادر جمع شده است.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400" b="1" dirty="0">
                <a:solidFill>
                  <a:prstClr val="black"/>
                </a:solidFill>
                <a:ea typeface="Calibri" pitchFamily="34" charset="0"/>
              </a:rPr>
              <a:t>لخته بزرگتر از یک لیمو و خروج ناگهانی حجم زیاد خون نیز نشانه خونریزی زیاد می باشد.</a:t>
            </a:r>
            <a:endParaRPr lang="fa-IR" sz="2400" b="1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4" name="Picture 2" descr="M:\New Folder\Picture 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6251" y="526869"/>
            <a:ext cx="3784740" cy="57215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5249" y="129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6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E0EA2-D66E-483E-BFE7-8D5350DE3D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76839" y="585544"/>
            <a:ext cx="8977062" cy="560153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FF0000"/>
                </a:solidFill>
                <a:ea typeface="Calibri" pitchFamily="34" charset="0"/>
              </a:rPr>
              <a:t>سایر معیارهای تشخیصی خونریزی پس از زایمان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black"/>
              </a:solidFill>
              <a:ea typeface="Calibri" pitchFamily="34" charset="0"/>
              <a:cs typeface="Arial" pitchFamily="34" charset="0"/>
            </a:endParaRPr>
          </a:p>
          <a:p>
            <a:pPr algn="just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تغییر در برون ده ادراری (میزان </a:t>
            </a:r>
            <a:r>
              <a:rPr lang="fa-IR" sz="2000" b="1" dirty="0" smtClean="0">
                <a:solidFill>
                  <a:prstClr val="black"/>
                </a:solidFill>
                <a:ea typeface="Calibri" pitchFamily="34" charset="0"/>
              </a:rPr>
              <a:t>ادرار حداقل </a:t>
            </a: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30 سی سی در ساعت)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تغییر در تعداد تنفس (30 تنفس در دقیقه یا بیشتر)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تغییر در تعداد نبض (نبض تند و سریع به میزان 110 نبض در دقیقه یا بیشتر)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تغییر در شرایط پوست (تعریق، سرد شدن، خاکستری یا رنگ پریدگی بخصوص اطراف دهان)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تغییر سطح هوشیاری و گیجی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عطش به آب و هوا و خمیازه</a:t>
            </a:r>
          </a:p>
          <a:p>
            <a:pPr algn="r" rtl="1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a-IR" sz="2000" b="1" dirty="0">
                <a:solidFill>
                  <a:prstClr val="black"/>
                </a:solidFill>
                <a:ea typeface="Calibri" pitchFamily="34" charset="0"/>
              </a:rPr>
              <a:t>تغییر هماتوکریت به میزان 10% نسبت به میزان هماتوکریت در زمان پذیرش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 rt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8732" y="1687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44C48-3B86-45D5-B66B-E62D36FD00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22924" y="1052736"/>
            <a:ext cx="3898824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rtl="1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fa-IR" sz="2800" b="1" dirty="0">
                <a:solidFill>
                  <a:srgbClr val="C00000"/>
                </a:solidFill>
                <a:ea typeface="Calibri" pitchFamily="34" charset="0"/>
              </a:rPr>
              <a:t>تخمین خونریزی پس از زایمان؟</a:t>
            </a:r>
            <a:endParaRPr lang="en-US" sz="2800" b="1" dirty="0">
              <a:solidFill>
                <a:srgbClr val="C00000"/>
              </a:solidFill>
              <a:ea typeface="Calibri" pitchFamily="34" charset="0"/>
              <a:cs typeface="Arial" pitchFamily="34" charset="0"/>
            </a:endParaRPr>
          </a:p>
        </p:txBody>
      </p:sp>
      <p:pic>
        <p:nvPicPr>
          <p:cNvPr id="4" name="Picture 2" descr="C:\Users\Sony\Desktop\download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028" y="1864544"/>
            <a:ext cx="5544616" cy="41044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7564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1239</TotalTime>
  <Words>1309</Words>
  <Application>Microsoft Office PowerPoint</Application>
  <PresentationFormat>Widescreen</PresentationFormat>
  <Paragraphs>194</Paragraphs>
  <Slides>36</Slides>
  <Notes>2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Garamond</vt:lpstr>
      <vt:lpstr>Times New Roman</vt:lpstr>
      <vt:lpstr>Wingdings</vt:lpstr>
      <vt:lpstr>Organic</vt:lpstr>
      <vt:lpstr>PowerPoint Presentation</vt:lpstr>
      <vt:lpstr>خونریزی پس از زایمان گردآورنده: سیده سوما ذکریایی هیئت علمی دانشگاه علوم پزشکی کردستان</vt:lpstr>
      <vt:lpstr>فهرست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ریسک فاکتور</vt:lpstr>
      <vt:lpstr>اداره مرحله سوم</vt:lpstr>
      <vt:lpstr>PowerPoint Presentation</vt:lpstr>
      <vt:lpstr>tone</vt:lpstr>
      <vt:lpstr>احتباس جفت</vt:lpstr>
      <vt:lpstr>عوامل خطر احتباس جفت </vt:lpstr>
      <vt:lpstr>مانور خروج جفت</vt:lpstr>
      <vt:lpstr>اقدامات درمانی در احتباس جفت </vt:lpstr>
      <vt:lpstr>کوراژ</vt:lpstr>
      <vt:lpstr>آسيب دستگاه تناسلی (Trauma)</vt:lpstr>
      <vt:lpstr>آسيب دستگاه تناسلی  وارونگی رحم</vt:lpstr>
      <vt:lpstr>اختلالات انعقادی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&amp; S</dc:creator>
  <cp:lastModifiedBy>milad</cp:lastModifiedBy>
  <cp:revision>136</cp:revision>
  <dcterms:created xsi:type="dcterms:W3CDTF">2020-08-08T16:40:44Z</dcterms:created>
  <dcterms:modified xsi:type="dcterms:W3CDTF">2022-03-01T11:56:26Z</dcterms:modified>
</cp:coreProperties>
</file>